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notesMasterIdLst>
    <p:notesMasterId r:id="rId23"/>
  </p:notesMasterIdLst>
  <p:sldIdLst>
    <p:sldId id="256" r:id="rId2"/>
    <p:sldId id="308" r:id="rId3"/>
    <p:sldId id="309" r:id="rId4"/>
    <p:sldId id="293" r:id="rId5"/>
    <p:sldId id="261" r:id="rId6"/>
    <p:sldId id="294" r:id="rId7"/>
    <p:sldId id="295" r:id="rId8"/>
    <p:sldId id="269" r:id="rId9"/>
    <p:sldId id="301" r:id="rId10"/>
    <p:sldId id="296" r:id="rId11"/>
    <p:sldId id="297" r:id="rId12"/>
    <p:sldId id="303" r:id="rId13"/>
    <p:sldId id="263" r:id="rId14"/>
    <p:sldId id="289" r:id="rId15"/>
    <p:sldId id="307" r:id="rId16"/>
    <p:sldId id="310" r:id="rId17"/>
    <p:sldId id="305" r:id="rId18"/>
    <p:sldId id="267" r:id="rId19"/>
    <p:sldId id="282" r:id="rId20"/>
    <p:sldId id="290" r:id="rId21"/>
    <p:sldId id="258" r:id="rId22"/>
  </p:sldIdLst>
  <p:sldSz cx="12192000" cy="6858000"/>
  <p:notesSz cx="6858000" cy="9144000"/>
  <p:embeddedFontLst>
    <p:embeddedFont>
      <p:font typeface="12롯데마트행복Bold" panose="02020603020101020101" pitchFamily="18" charset="-127"/>
      <p:regular r:id="rId24"/>
    </p:embeddedFont>
    <p:embeddedFont>
      <p:font typeface="Avengeance Heroic Avenger" pitchFamily="2" charset="0"/>
      <p:bold r:id="rId25"/>
      <p:italic r:id="rId26"/>
      <p:boldItalic r:id="rId27"/>
    </p:embeddedFont>
    <p:embeddedFont>
      <p:font typeface="Agency FB" panose="020B0503020202020204" pitchFamily="34" charset="0"/>
      <p:regular r:id="rId28"/>
      <p:bold r:id="rId29"/>
    </p:embeddedFont>
    <p:embeddedFont>
      <p:font typeface="12롯데마트드림Bold" panose="020206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12롯데마트드림Light" panose="02020603020101020101" pitchFamily="18" charset="-127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1CD"/>
    <a:srgbClr val="E6E6E6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94374" autoAdjust="0"/>
  </p:normalViewPr>
  <p:slideViewPr>
    <p:cSldViewPr snapToGrid="0">
      <p:cViewPr varScale="1">
        <p:scale>
          <a:sx n="68" d="100"/>
          <a:sy n="68" d="100"/>
        </p:scale>
        <p:origin x="888" y="6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0B368-F2D3-4357-A2B4-9FB4D98F3FC7}" type="datetimeFigureOut">
              <a:rPr lang="ko-KR" altLang="en-US" smtClean="0"/>
              <a:t>2016-06-27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35B49-A7EB-4A5E-BA16-50BB0552D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48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버스킹</a:t>
            </a:r>
            <a:r>
              <a:rPr lang="en-US" altLang="ko-KR" dirty="0"/>
              <a:t>’s</a:t>
            </a:r>
            <a:r>
              <a:rPr lang="en-US" altLang="ko-KR" baseline="0" dirty="0"/>
              <a:t> </a:t>
            </a:r>
            <a:r>
              <a:rPr lang="ko-KR" altLang="en-US" baseline="0" dirty="0"/>
              <a:t>로드의 발표를 맡은 장철운 입니다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23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홍대 </a:t>
            </a:r>
            <a:r>
              <a:rPr lang="ko-KR" altLang="en-US" dirty="0" err="1"/>
              <a:t>입구역을</a:t>
            </a:r>
            <a:r>
              <a:rPr lang="ko-KR" altLang="en-US" dirty="0"/>
              <a:t> 지나다니다 보면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길거리에서 공연하는 사람들을 볼 수 있습니다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~ </a:t>
            </a:r>
          </a:p>
          <a:p>
            <a:r>
              <a:rPr lang="ko-KR" altLang="en-US" dirty="0" err="1"/>
              <a:t>버스킹을</a:t>
            </a:r>
            <a:r>
              <a:rPr lang="ko-KR" altLang="en-US" dirty="0"/>
              <a:t> </a:t>
            </a:r>
            <a:r>
              <a:rPr lang="ko-KR" altLang="en-US" dirty="0" err="1"/>
              <a:t>듣다보면</a:t>
            </a:r>
            <a:r>
              <a:rPr lang="ko-KR" altLang="en-US" dirty="0"/>
              <a:t> 현재 </a:t>
            </a:r>
            <a:r>
              <a:rPr lang="ko-KR" altLang="en-US" dirty="0" err="1"/>
              <a:t>버스킹을</a:t>
            </a:r>
            <a:r>
              <a:rPr lang="ko-KR" altLang="en-US" dirty="0"/>
              <a:t> 하고 있는 가수들에 대해 궁금해 </a:t>
            </a:r>
            <a:r>
              <a:rPr lang="ko-KR" altLang="en-US" dirty="0" err="1"/>
              <a:t>질떄</a:t>
            </a:r>
            <a:r>
              <a:rPr lang="ko-KR" altLang="en-US" dirty="0"/>
              <a:t> 가 잇습니다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대부분의 </a:t>
            </a:r>
            <a:r>
              <a:rPr lang="ko-KR" altLang="en-US" dirty="0" err="1"/>
              <a:t>버스커들은</a:t>
            </a:r>
            <a:r>
              <a:rPr lang="ko-KR" altLang="en-US" dirty="0"/>
              <a:t> 페이스북 페이지 들을 통해 공연일정을 관리하고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많은 이들이 </a:t>
            </a:r>
            <a:r>
              <a:rPr lang="ko-KR" altLang="en-US" dirty="0" err="1"/>
              <a:t>공연일정에</a:t>
            </a:r>
            <a:r>
              <a:rPr lang="ko-KR" altLang="en-US" dirty="0"/>
              <a:t> 관한 부분만 관리를 할뿐</a:t>
            </a:r>
            <a:r>
              <a:rPr lang="en-US" altLang="ko-KR" dirty="0"/>
              <a:t>, </a:t>
            </a:r>
            <a:r>
              <a:rPr lang="ko-KR" altLang="en-US" dirty="0"/>
              <a:t>그들의 자세한 정보는 얻기가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저희는 이와 같은 문제를 해결하기위해 서비스를 설계</a:t>
            </a:r>
            <a:r>
              <a:rPr lang="en-US" altLang="ko-KR" dirty="0"/>
              <a:t>(?)</a:t>
            </a:r>
            <a:r>
              <a:rPr lang="ko-KR" altLang="en-US" dirty="0"/>
              <a:t>해보았습니다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24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이부분은</a:t>
            </a:r>
            <a:r>
              <a:rPr lang="ko-KR" altLang="en-US" dirty="0"/>
              <a:t> 발표가 어떻게 되는지 </a:t>
            </a:r>
            <a:r>
              <a:rPr lang="ko-KR" altLang="en-US" dirty="0" err="1"/>
              <a:t>생각해봐야할듯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39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이부분은</a:t>
            </a:r>
            <a:r>
              <a:rPr lang="ko-KR" altLang="en-US" dirty="0"/>
              <a:t> 발표가 어떻게 되는지 </a:t>
            </a:r>
            <a:r>
              <a:rPr lang="ko-KR" altLang="en-US" dirty="0" err="1"/>
              <a:t>생각해봐야할듯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274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이부분은</a:t>
            </a:r>
            <a:r>
              <a:rPr lang="ko-KR" altLang="en-US" dirty="0"/>
              <a:t> 발표가 어떻게 되는지 </a:t>
            </a:r>
            <a:r>
              <a:rPr lang="ko-KR" altLang="en-US" dirty="0" err="1"/>
              <a:t>생각해봐야할듯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60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이부분은</a:t>
            </a:r>
            <a:r>
              <a:rPr lang="ko-KR" altLang="en-US" dirty="0"/>
              <a:t> 발표가 어떻게 되는지 </a:t>
            </a:r>
            <a:r>
              <a:rPr lang="ko-KR" altLang="en-US" dirty="0" err="1"/>
              <a:t>생각해봐야할듯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73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버스킹</a:t>
            </a:r>
            <a:r>
              <a:rPr lang="en-US" altLang="ko-KR" dirty="0"/>
              <a:t>’s</a:t>
            </a:r>
            <a:r>
              <a:rPr lang="en-US" altLang="ko-KR" baseline="0" dirty="0"/>
              <a:t> </a:t>
            </a:r>
            <a:r>
              <a:rPr lang="ko-KR" altLang="en-US" baseline="0" dirty="0"/>
              <a:t>로드는 </a:t>
            </a:r>
            <a:r>
              <a:rPr lang="ko-KR" altLang="en-US" baseline="0" dirty="0" err="1"/>
              <a:t>버스킹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길거리 공연과 로드의 합성어로 </a:t>
            </a:r>
            <a:r>
              <a:rPr lang="ko-KR" altLang="en-US" baseline="0" dirty="0" err="1"/>
              <a:t>버스킹의</a:t>
            </a:r>
            <a:r>
              <a:rPr lang="ko-KR" altLang="en-US" baseline="0" dirty="0"/>
              <a:t> 거리 라는 의미입니다 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5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버스킹</a:t>
            </a:r>
            <a:r>
              <a:rPr lang="en-US" altLang="ko-KR" dirty="0"/>
              <a:t>’s</a:t>
            </a:r>
            <a:r>
              <a:rPr lang="en-US" altLang="ko-KR" baseline="0" dirty="0"/>
              <a:t> </a:t>
            </a:r>
            <a:r>
              <a:rPr lang="ko-KR" altLang="en-US" baseline="0" dirty="0"/>
              <a:t>로드는 </a:t>
            </a:r>
            <a:r>
              <a:rPr lang="ko-KR" altLang="en-US" baseline="0" dirty="0" err="1"/>
              <a:t>버스킹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길거리 공연과 로드의 합성어로 </a:t>
            </a:r>
            <a:r>
              <a:rPr lang="ko-KR" altLang="en-US" baseline="0" dirty="0" err="1"/>
              <a:t>버스킹의</a:t>
            </a:r>
            <a:r>
              <a:rPr lang="ko-KR" altLang="en-US" baseline="0" dirty="0"/>
              <a:t> 거리 라는 의미입니다 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50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14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 칠천 명 </a:t>
            </a:r>
            <a:r>
              <a:rPr lang="en-US" altLang="ko-KR" dirty="0"/>
              <a:t>, </a:t>
            </a:r>
            <a:r>
              <a:rPr lang="ko-KR" altLang="en-US" dirty="0"/>
              <a:t>무엇을 의미하는 숫자일까요 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612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 칠천 명 </a:t>
            </a:r>
            <a:r>
              <a:rPr lang="en-US" altLang="ko-KR" dirty="0"/>
              <a:t>, </a:t>
            </a:r>
            <a:r>
              <a:rPr lang="ko-KR" altLang="en-US" dirty="0"/>
              <a:t>무엇을 의미하는 숫자일까요 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33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홍대 </a:t>
            </a:r>
            <a:r>
              <a:rPr lang="ko-KR" altLang="en-US" dirty="0" err="1"/>
              <a:t>입구역을</a:t>
            </a:r>
            <a:r>
              <a:rPr lang="ko-KR" altLang="en-US" dirty="0"/>
              <a:t> 지나다니다 보면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길거리에서 공연하는 사람들을 볼 수 있습니다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~ </a:t>
            </a:r>
          </a:p>
          <a:p>
            <a:r>
              <a:rPr lang="ko-KR" altLang="en-US" dirty="0" err="1"/>
              <a:t>버스킹을</a:t>
            </a:r>
            <a:r>
              <a:rPr lang="ko-KR" altLang="en-US" dirty="0"/>
              <a:t> </a:t>
            </a:r>
            <a:r>
              <a:rPr lang="ko-KR" altLang="en-US" dirty="0" err="1"/>
              <a:t>듣다보면</a:t>
            </a:r>
            <a:r>
              <a:rPr lang="ko-KR" altLang="en-US" dirty="0"/>
              <a:t> 현재 </a:t>
            </a:r>
            <a:r>
              <a:rPr lang="ko-KR" altLang="en-US" dirty="0" err="1"/>
              <a:t>버스킹을</a:t>
            </a:r>
            <a:r>
              <a:rPr lang="ko-KR" altLang="en-US" dirty="0"/>
              <a:t> 하고 있는 가수들에 대해 궁금해 </a:t>
            </a:r>
            <a:r>
              <a:rPr lang="ko-KR" altLang="en-US" dirty="0" err="1"/>
              <a:t>질떄</a:t>
            </a:r>
            <a:r>
              <a:rPr lang="ko-KR" altLang="en-US" dirty="0"/>
              <a:t> 가 잇습니다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대부분의 </a:t>
            </a:r>
            <a:r>
              <a:rPr lang="ko-KR" altLang="en-US" dirty="0" err="1"/>
              <a:t>버스커들은</a:t>
            </a:r>
            <a:r>
              <a:rPr lang="ko-KR" altLang="en-US" dirty="0"/>
              <a:t> 페이스북 페이지 들을 통해 공연일정을 관리하고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많은 이들이 </a:t>
            </a:r>
            <a:r>
              <a:rPr lang="ko-KR" altLang="en-US" dirty="0" err="1"/>
              <a:t>공연일정에</a:t>
            </a:r>
            <a:r>
              <a:rPr lang="ko-KR" altLang="en-US" dirty="0"/>
              <a:t> 관한 부분만 관리를 할뿐</a:t>
            </a:r>
            <a:r>
              <a:rPr lang="en-US" altLang="ko-KR" dirty="0"/>
              <a:t>, </a:t>
            </a:r>
            <a:r>
              <a:rPr lang="ko-KR" altLang="en-US" dirty="0"/>
              <a:t>그들의 자세한 정보는 얻기가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저희는 이와 같은 문제를 해결하기위해 서비스를 설계</a:t>
            </a:r>
            <a:r>
              <a:rPr lang="en-US" altLang="ko-KR" dirty="0"/>
              <a:t>(?)</a:t>
            </a:r>
            <a:r>
              <a:rPr lang="ko-KR" altLang="en-US" dirty="0"/>
              <a:t>해보았습니다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28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 이거 설명하면서 </a:t>
            </a:r>
            <a:r>
              <a:rPr lang="ko-KR" altLang="en-US" dirty="0" err="1"/>
              <a:t>타켓을</a:t>
            </a:r>
            <a:r>
              <a:rPr lang="ko-KR" altLang="en-US" dirty="0"/>
              <a:t> </a:t>
            </a:r>
            <a:r>
              <a:rPr lang="ko-KR" altLang="en-US" dirty="0" err="1"/>
              <a:t>확정짓는것도</a:t>
            </a:r>
            <a:r>
              <a:rPr lang="ko-KR" altLang="en-US" dirty="0"/>
              <a:t> </a:t>
            </a:r>
            <a:r>
              <a:rPr lang="ko-KR" altLang="en-US" dirty="0" err="1"/>
              <a:t>나쁘지않을것같음</a:t>
            </a:r>
            <a:endParaRPr lang="en-US" altLang="ko-KR" dirty="0"/>
          </a:p>
          <a:p>
            <a:r>
              <a:rPr lang="ko-KR" altLang="en-US" dirty="0"/>
              <a:t>이</a:t>
            </a:r>
            <a:r>
              <a:rPr lang="en-US" altLang="ko-KR" baseline="0" dirty="0"/>
              <a:t> 6-7 </a:t>
            </a:r>
            <a:r>
              <a:rPr lang="ko-KR" altLang="en-US" baseline="0" dirty="0" err="1"/>
              <a:t>번사이에</a:t>
            </a:r>
            <a:r>
              <a:rPr lang="ko-KR" altLang="en-US" baseline="0" dirty="0"/>
              <a:t> 설명이 더 필요할거 같음</a:t>
            </a:r>
            <a:r>
              <a:rPr lang="en-US" altLang="ko-KR" baseline="0" dirty="0"/>
              <a:t>.??? &lt;&lt; </a:t>
            </a:r>
            <a:r>
              <a:rPr lang="ko-KR" altLang="en-US" baseline="0" dirty="0"/>
              <a:t>딱히 필요 없을지도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~</a:t>
            </a:r>
            <a:r>
              <a:rPr lang="ko-KR" altLang="en-US" baseline="0" dirty="0"/>
              <a:t>그 중 저도 </a:t>
            </a:r>
            <a:r>
              <a:rPr lang="ko-KR" altLang="en-US" baseline="0" dirty="0" err="1"/>
              <a:t>한명입니다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홍대를 </a:t>
            </a:r>
            <a:r>
              <a:rPr lang="ko-KR" altLang="en-US" baseline="0" dirty="0" err="1"/>
              <a:t>걷다보면</a:t>
            </a:r>
            <a:r>
              <a:rPr lang="ko-KR" altLang="en-US" baseline="0" dirty="0"/>
              <a:t> 길거리에서 공연하는 사람들의 모습을 볼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가끔 좋아하는 연주나 좋은 목소리를 발견할 수 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~~ </a:t>
            </a:r>
            <a:r>
              <a:rPr lang="ko-KR" altLang="en-US" baseline="0" dirty="0"/>
              <a:t>이들은 </a:t>
            </a:r>
            <a:r>
              <a:rPr lang="ko-KR" altLang="en-US" baseline="0" dirty="0" err="1"/>
              <a:t>다시보기가</a:t>
            </a:r>
            <a:r>
              <a:rPr lang="ko-KR" altLang="en-US" baseline="0" dirty="0"/>
              <a:t> </a:t>
            </a:r>
            <a:r>
              <a:rPr lang="en-US" altLang="ko-KR" baseline="0" dirty="0"/>
              <a:t>..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88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홍대 </a:t>
            </a:r>
            <a:r>
              <a:rPr lang="ko-KR" altLang="en-US" dirty="0" err="1"/>
              <a:t>입구역을</a:t>
            </a:r>
            <a:r>
              <a:rPr lang="ko-KR" altLang="en-US" dirty="0"/>
              <a:t> 지나다니다 보면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길거리에서 공연하는 사람들을 볼 수 있습니다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~ </a:t>
            </a:r>
          </a:p>
          <a:p>
            <a:r>
              <a:rPr lang="ko-KR" altLang="en-US" dirty="0" err="1"/>
              <a:t>버스킹을</a:t>
            </a:r>
            <a:r>
              <a:rPr lang="ko-KR" altLang="en-US" dirty="0"/>
              <a:t> </a:t>
            </a:r>
            <a:r>
              <a:rPr lang="ko-KR" altLang="en-US" dirty="0" err="1"/>
              <a:t>듣다보면</a:t>
            </a:r>
            <a:r>
              <a:rPr lang="ko-KR" altLang="en-US" dirty="0"/>
              <a:t> 현재 </a:t>
            </a:r>
            <a:r>
              <a:rPr lang="ko-KR" altLang="en-US" dirty="0" err="1"/>
              <a:t>버스킹을</a:t>
            </a:r>
            <a:r>
              <a:rPr lang="ko-KR" altLang="en-US" dirty="0"/>
              <a:t> 하고 있는 가수들에 대해 궁금해 </a:t>
            </a:r>
            <a:r>
              <a:rPr lang="ko-KR" altLang="en-US" dirty="0" err="1"/>
              <a:t>질떄</a:t>
            </a:r>
            <a:r>
              <a:rPr lang="ko-KR" altLang="en-US" dirty="0"/>
              <a:t> 가 잇습니다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대부분의 </a:t>
            </a:r>
            <a:r>
              <a:rPr lang="ko-KR" altLang="en-US" dirty="0" err="1"/>
              <a:t>버스커들은</a:t>
            </a:r>
            <a:r>
              <a:rPr lang="ko-KR" altLang="en-US" dirty="0"/>
              <a:t> 페이스북 페이지 들을 통해 공연일정을 관리하고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많은 이들이 </a:t>
            </a:r>
            <a:r>
              <a:rPr lang="ko-KR" altLang="en-US" dirty="0" err="1"/>
              <a:t>공연일정에</a:t>
            </a:r>
            <a:r>
              <a:rPr lang="ko-KR" altLang="en-US" dirty="0"/>
              <a:t> 관한 부분만 관리를 할뿐</a:t>
            </a:r>
            <a:r>
              <a:rPr lang="en-US" altLang="ko-KR" dirty="0"/>
              <a:t>, </a:t>
            </a:r>
            <a:r>
              <a:rPr lang="ko-KR" altLang="en-US" dirty="0"/>
              <a:t>그들의 자세한 정보는 얻기가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때문에 저희는 이와 같은 문제를 해결하기위해 서비스를 설계</a:t>
            </a:r>
            <a:r>
              <a:rPr lang="en-US" altLang="ko-KR" dirty="0"/>
              <a:t>(?)</a:t>
            </a:r>
            <a:r>
              <a:rPr lang="ko-KR" altLang="en-US" dirty="0"/>
              <a:t>해보았습니다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35B49-A7EB-4A5E-BA16-50BB0552D3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8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866522" y="1582298"/>
            <a:ext cx="6259190" cy="2118108"/>
          </a:xfrm>
        </p:spPr>
        <p:txBody>
          <a:bodyPr>
            <a:noAutofit/>
          </a:bodyPr>
          <a:lstStyle/>
          <a:p>
            <a:r>
              <a:rPr lang="en-US" altLang="ko-KR" sz="8800" dirty="0" err="1">
                <a:latin typeface="Agency FB" panose="020B0503020202020204" pitchFamily="34" charset="0"/>
              </a:rPr>
              <a:t>BusKing’s</a:t>
            </a:r>
            <a:r>
              <a:rPr lang="en-US" altLang="ko-KR" sz="8800" dirty="0">
                <a:latin typeface="Agency FB" panose="020B0503020202020204" pitchFamily="34" charset="0"/>
              </a:rPr>
              <a:t> Road</a:t>
            </a:r>
            <a:endParaRPr lang="ko-KR" altLang="en-US" sz="8800" dirty="0">
              <a:latin typeface="Agency FB" panose="020B0503020202020204" pitchFamily="34" charset="0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>
            <a:spLocks noChangeAspect="1"/>
          </p:cNvSpPr>
          <p:nvPr/>
        </p:nvSpPr>
        <p:spPr>
          <a:xfrm>
            <a:off x="5177345" y="1545821"/>
            <a:ext cx="1797803" cy="18000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69051" y="2093602"/>
            <a:ext cx="1486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5401" y="3674586"/>
            <a:ext cx="2895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경쟁사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4469" y="4688589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 및 비교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6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9228" y="776014"/>
            <a:ext cx="2911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2-1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경쟁사 분석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250" t="10632" r="9863" b="8158"/>
          <a:stretch/>
        </p:blipFill>
        <p:spPr>
          <a:xfrm>
            <a:off x="925655" y="1833348"/>
            <a:ext cx="5130413" cy="34220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8" y="1833348"/>
            <a:ext cx="2234387" cy="34220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16" y="1833348"/>
            <a:ext cx="2234387" cy="34220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99150" y="5435553"/>
            <a:ext cx="5950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거리 공연의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정보를 제공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하는 플랫폼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19474" y="473818"/>
            <a:ext cx="1044000" cy="1100002"/>
            <a:chOff x="719474" y="1790968"/>
            <a:chExt cx="1044000" cy="1100002"/>
          </a:xfrm>
        </p:grpSpPr>
        <p:sp>
          <p:nvSpPr>
            <p:cNvPr id="16" name="이등변 삼각형 15"/>
            <p:cNvSpPr>
              <a:spLocks/>
            </p:cNvSpPr>
            <p:nvPr/>
          </p:nvSpPr>
          <p:spPr>
            <a:xfrm>
              <a:off x="719474" y="1790968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4794" y="2059973"/>
              <a:ext cx="868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348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9228" y="776014"/>
            <a:ext cx="2911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2-1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경쟁사 비교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095" y="1810041"/>
            <a:ext cx="2734781" cy="34656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9" r="7270"/>
          <a:stretch/>
        </p:blipFill>
        <p:spPr>
          <a:xfrm>
            <a:off x="6613603" y="1810041"/>
            <a:ext cx="3823855" cy="34656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32063" y="3188923"/>
            <a:ext cx="632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geance Heroic Avenger" pitchFamily="2" charset="0"/>
                <a:ea typeface="12롯데마트드림Bold" panose="02020603020101020101" pitchFamily="18" charset="-127"/>
              </a:rPr>
              <a:t>VS</a:t>
            </a:r>
            <a:endParaRPr lang="ko-KR" altLang="en-US" sz="3600" dirty="0">
              <a:solidFill>
                <a:schemeClr val="accent6">
                  <a:lumMod val="40000"/>
                  <a:lumOff val="60000"/>
                </a:schemeClr>
              </a:solidFill>
              <a:latin typeface="Avengeance Heroic Avenger" pitchFamily="2" charset="0"/>
              <a:ea typeface="12롯데마트드림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8186" y="5375554"/>
            <a:ext cx="90492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위치를 기반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으로 주변의 공연을 한눈에 보여주며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</a:t>
            </a:r>
          </a:p>
          <a:p>
            <a:pPr algn="ctr"/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공연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일정에 따라 알림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오는 핵심기능 제공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19474" y="473818"/>
            <a:ext cx="1044000" cy="1100002"/>
            <a:chOff x="719474" y="1790968"/>
            <a:chExt cx="1044000" cy="1100002"/>
          </a:xfrm>
        </p:grpSpPr>
        <p:sp>
          <p:nvSpPr>
            <p:cNvPr id="14" name="이등변 삼각형 13"/>
            <p:cNvSpPr>
              <a:spLocks/>
            </p:cNvSpPr>
            <p:nvPr/>
          </p:nvSpPr>
          <p:spPr>
            <a:xfrm>
              <a:off x="719474" y="1790968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4794" y="2059973"/>
              <a:ext cx="868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62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>
            <a:spLocks noChangeAspect="1"/>
          </p:cNvSpPr>
          <p:nvPr/>
        </p:nvSpPr>
        <p:spPr>
          <a:xfrm>
            <a:off x="5177345" y="1545821"/>
            <a:ext cx="1797803" cy="18000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69051" y="2093602"/>
            <a:ext cx="1486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2650" y="3663262"/>
            <a:ext cx="2387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기능 정의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1027" y="4750144"/>
            <a:ext cx="1130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주기능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부기능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84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02944" y="776014"/>
            <a:ext cx="2534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3-1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주기능</a:t>
            </a:r>
            <a:r>
              <a:rPr lang="ko-KR" altLang="en-US" sz="3200" b="1" dirty="0"/>
              <a:t>①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0024"/>
          <a:stretch/>
        </p:blipFill>
        <p:spPr>
          <a:xfrm>
            <a:off x="3460823" y="1833348"/>
            <a:ext cx="5356743" cy="342775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989853" y="2398463"/>
            <a:ext cx="2298681" cy="2297526"/>
            <a:chOff x="4027816" y="3025651"/>
            <a:chExt cx="2298681" cy="2297526"/>
          </a:xfrm>
        </p:grpSpPr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4027816" y="3025651"/>
              <a:ext cx="2298681" cy="2297526"/>
            </a:xfrm>
            <a:prstGeom prst="ellipse">
              <a:avLst/>
            </a:prstGeom>
            <a:solidFill>
              <a:schemeClr val="accent3">
                <a:tint val="63000"/>
                <a:satMod val="130000"/>
                <a:alpha val="52000"/>
              </a:schemeClr>
            </a:solidFill>
            <a:ln w="28575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673" y="3942931"/>
              <a:ext cx="462967" cy="462967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427788" y="5349165"/>
            <a:ext cx="114228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일정 반경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(500m)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내 길거리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공연의 좌표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안내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19474" y="473818"/>
            <a:ext cx="1044000" cy="1100002"/>
            <a:chOff x="719474" y="1790968"/>
            <a:chExt cx="1044000" cy="1100002"/>
          </a:xfrm>
        </p:grpSpPr>
        <p:sp>
          <p:nvSpPr>
            <p:cNvPr id="14" name="이등변 삼각형 13"/>
            <p:cNvSpPr>
              <a:spLocks/>
            </p:cNvSpPr>
            <p:nvPr/>
          </p:nvSpPr>
          <p:spPr>
            <a:xfrm>
              <a:off x="719474" y="1790968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4794" y="2059973"/>
              <a:ext cx="868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446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02944" y="776014"/>
            <a:ext cx="2534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3-1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주기능</a:t>
            </a:r>
            <a:r>
              <a:rPr lang="ko-KR" altLang="en-US" sz="3200" b="1" dirty="0"/>
              <a:t>②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989853" y="2398463"/>
            <a:ext cx="2298681" cy="2297526"/>
            <a:chOff x="4027816" y="3025651"/>
            <a:chExt cx="2298681" cy="2297526"/>
          </a:xfrm>
        </p:grpSpPr>
        <p:sp>
          <p:nvSpPr>
            <p:cNvPr id="16" name="타원 15"/>
            <p:cNvSpPr>
              <a:spLocks noChangeAspect="1"/>
            </p:cNvSpPr>
            <p:nvPr/>
          </p:nvSpPr>
          <p:spPr>
            <a:xfrm>
              <a:off x="4027816" y="3025651"/>
              <a:ext cx="2298681" cy="2297526"/>
            </a:xfrm>
            <a:prstGeom prst="ellipse">
              <a:avLst/>
            </a:prstGeom>
            <a:solidFill>
              <a:schemeClr val="accent3">
                <a:tint val="63000"/>
                <a:satMod val="130000"/>
                <a:alpha val="52000"/>
              </a:schemeClr>
            </a:solidFill>
            <a:ln w="28575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5673" y="3942931"/>
              <a:ext cx="462967" cy="462967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719474" y="473818"/>
            <a:ext cx="1044000" cy="1100002"/>
            <a:chOff x="719474" y="1790968"/>
            <a:chExt cx="1044000" cy="1100002"/>
          </a:xfrm>
        </p:grpSpPr>
        <p:sp>
          <p:nvSpPr>
            <p:cNvPr id="17" name="이등변 삼각형 16"/>
            <p:cNvSpPr>
              <a:spLocks/>
            </p:cNvSpPr>
            <p:nvPr/>
          </p:nvSpPr>
          <p:spPr>
            <a:xfrm>
              <a:off x="719474" y="1790968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4794" y="2059973"/>
              <a:ext cx="868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807" y="1748304"/>
            <a:ext cx="5338769" cy="342637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27788" y="5349165"/>
            <a:ext cx="114228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일정 반경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(500m)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내 길거리 공연에 대한 정보를 가져오고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지도 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App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을 통해 공연장소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까지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최단거리 안내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36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703573" y="1685866"/>
            <a:ext cx="3573624" cy="523220"/>
            <a:chOff x="5015611" y="2621823"/>
            <a:chExt cx="3573624" cy="52322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611" y="2657290"/>
              <a:ext cx="452286" cy="45228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81392" y="2621823"/>
              <a:ext cx="29078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예술가 </a:t>
              </a:r>
              <a:r>
                <a:rPr lang="en-US" altLang="ko-KR" sz="28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Following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859" y="2356599"/>
            <a:ext cx="7953562" cy="26049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49316" y="776014"/>
            <a:ext cx="2222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3-2 </a:t>
            </a:r>
            <a:r>
              <a:rPr lang="ko-KR" altLang="en-US" sz="32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부기능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19474" y="473818"/>
            <a:ext cx="1044000" cy="1100002"/>
            <a:chOff x="719474" y="1790968"/>
            <a:chExt cx="1044000" cy="1100002"/>
          </a:xfrm>
        </p:grpSpPr>
        <p:sp>
          <p:nvSpPr>
            <p:cNvPr id="17" name="이등변 삼각형 16"/>
            <p:cNvSpPr>
              <a:spLocks/>
            </p:cNvSpPr>
            <p:nvPr/>
          </p:nvSpPr>
          <p:spPr>
            <a:xfrm>
              <a:off x="719474" y="1790968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4794" y="2059973"/>
              <a:ext cx="868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859" y="2322791"/>
            <a:ext cx="7842904" cy="290102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7788" y="5349165"/>
            <a:ext cx="114228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사용자가 선호하는 예술가를 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Following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하여 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지속적으로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공연 소식을 받아 볼 수 있음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349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74" y="2293861"/>
            <a:ext cx="8961355" cy="29350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49316" y="776014"/>
            <a:ext cx="2222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3-2 </a:t>
            </a:r>
            <a:r>
              <a:rPr lang="ko-KR" altLang="en-US" sz="32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부기능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03573" y="1685866"/>
            <a:ext cx="3573624" cy="523220"/>
            <a:chOff x="1703573" y="1842825"/>
            <a:chExt cx="3573624" cy="52322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73" y="1878292"/>
              <a:ext cx="452286" cy="45228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69354" y="1842825"/>
              <a:ext cx="29078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현재 공연 상황</a:t>
              </a:r>
              <a:endPara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19474" y="473818"/>
            <a:ext cx="1044000" cy="1100002"/>
            <a:chOff x="719474" y="1790968"/>
            <a:chExt cx="1044000" cy="1100002"/>
          </a:xfrm>
        </p:grpSpPr>
        <p:sp>
          <p:nvSpPr>
            <p:cNvPr id="17" name="이등변 삼각형 16"/>
            <p:cNvSpPr>
              <a:spLocks/>
            </p:cNvSpPr>
            <p:nvPr/>
          </p:nvSpPr>
          <p:spPr>
            <a:xfrm>
              <a:off x="719474" y="1790968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4794" y="2059973"/>
              <a:ext cx="868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27788" y="5349165"/>
            <a:ext cx="114228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사용자가 선호하는 예술가에 대한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공연 일정 안내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13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>
            <a:spLocks noChangeAspect="1"/>
          </p:cNvSpPr>
          <p:nvPr/>
        </p:nvSpPr>
        <p:spPr>
          <a:xfrm>
            <a:off x="5177345" y="1545821"/>
            <a:ext cx="1797803" cy="18000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69051" y="2093602"/>
            <a:ext cx="1486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3566" y="3784171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개발도구</a:t>
            </a:r>
            <a:endParaRPr lang="ko-KR" altLang="en-US" sz="4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9121" y="4674521"/>
            <a:ext cx="1474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개발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1719650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61222" y="786852"/>
            <a:ext cx="2522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4-1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 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Tool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4072" y="4108430"/>
            <a:ext cx="1751855" cy="17518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0489" y="1651103"/>
            <a:ext cx="2435086" cy="24350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8022" y="2097885"/>
            <a:ext cx="3188623" cy="12754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1272" t="3178" r="9602" b="5093"/>
          <a:stretch/>
        </p:blipFill>
        <p:spPr>
          <a:xfrm>
            <a:off x="8429102" y="4136680"/>
            <a:ext cx="2220284" cy="1930471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6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667" l="0" r="100000">
                        <a14:backgroundMark x1="75600" y1="10222" x2="75600" y2="10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3271" y="4086189"/>
            <a:ext cx="2085353" cy="19584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19474" y="473818"/>
            <a:ext cx="1044000" cy="1100002"/>
            <a:chOff x="719474" y="1790968"/>
            <a:chExt cx="1044000" cy="1100002"/>
          </a:xfrm>
        </p:grpSpPr>
        <p:sp>
          <p:nvSpPr>
            <p:cNvPr id="14" name="이등변 삼각형 13"/>
            <p:cNvSpPr>
              <a:spLocks/>
            </p:cNvSpPr>
            <p:nvPr/>
          </p:nvSpPr>
          <p:spPr>
            <a:xfrm>
              <a:off x="719474" y="1790968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4794" y="2059973"/>
              <a:ext cx="868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06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674130" y="460507"/>
            <a:ext cx="2982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Busking</a:t>
            </a:r>
            <a:endParaRPr lang="ko-KR" altLang="en-US" sz="8000" b="1" dirty="0">
              <a:solidFill>
                <a:schemeClr val="accent6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235527" y="1274626"/>
            <a:ext cx="4320000" cy="1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7647707" y="1274625"/>
            <a:ext cx="4320000" cy="1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9428" y="1783946"/>
            <a:ext cx="74254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지나가는 사람들에게 돈을 얻기 위해 길거리에서 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연주와 노래를 하는 행위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육각형 6"/>
          <p:cNvSpPr/>
          <p:nvPr/>
        </p:nvSpPr>
        <p:spPr>
          <a:xfrm>
            <a:off x="2006361" y="4281641"/>
            <a:ext cx="1998000" cy="1836000"/>
          </a:xfrm>
          <a:prstGeom prst="hexagon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27" y="4299641"/>
            <a:ext cx="1980000" cy="1818000"/>
          </a:xfrm>
          <a:prstGeom prst="hexagon">
            <a:avLst/>
          </a:prstGeom>
        </p:spPr>
      </p:pic>
      <p:pic>
        <p:nvPicPr>
          <p:cNvPr id="20" name="그림 1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4" y="3396407"/>
            <a:ext cx="1962000" cy="1818000"/>
          </a:xfrm>
          <a:prstGeom prst="hexagon">
            <a:avLst/>
          </a:prstGeom>
        </p:spPr>
      </p:pic>
      <p:pic>
        <p:nvPicPr>
          <p:cNvPr id="28" name="그림 27"/>
          <p:cNvPicPr>
            <a:picLocks/>
          </p:cNvPicPr>
          <p:nvPr/>
        </p:nvPicPr>
        <p:blipFill rotWithShape="1">
          <a:blip r:embed="rId5"/>
          <a:srcRect r="29510"/>
          <a:stretch/>
        </p:blipFill>
        <p:spPr>
          <a:xfrm>
            <a:off x="3565840" y="3386709"/>
            <a:ext cx="1980000" cy="1818000"/>
          </a:xfrm>
          <a:prstGeom prst="hexagon">
            <a:avLst/>
          </a:prstGeom>
        </p:spPr>
      </p:pic>
      <p:pic>
        <p:nvPicPr>
          <p:cNvPr id="29" name="그림 28"/>
          <p:cNvPicPr>
            <a:picLocks/>
          </p:cNvPicPr>
          <p:nvPr/>
        </p:nvPicPr>
        <p:blipFill rotWithShape="1">
          <a:blip r:embed="rId6"/>
          <a:srcRect r="14055"/>
          <a:stretch/>
        </p:blipFill>
        <p:spPr>
          <a:xfrm>
            <a:off x="8173993" y="4313709"/>
            <a:ext cx="1962000" cy="1818000"/>
          </a:xfrm>
          <a:prstGeom prst="hexagon">
            <a:avLst/>
          </a:prstGeom>
        </p:spPr>
      </p:pic>
      <p:sp>
        <p:nvSpPr>
          <p:cNvPr id="30" name="육각형 29"/>
          <p:cNvSpPr/>
          <p:nvPr/>
        </p:nvSpPr>
        <p:spPr>
          <a:xfrm>
            <a:off x="3541235" y="3363925"/>
            <a:ext cx="1998000" cy="1836000"/>
          </a:xfrm>
          <a:prstGeom prst="hexagon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육각형 30"/>
          <p:cNvSpPr/>
          <p:nvPr/>
        </p:nvSpPr>
        <p:spPr>
          <a:xfrm>
            <a:off x="5090177" y="4281641"/>
            <a:ext cx="1998000" cy="1836000"/>
          </a:xfrm>
          <a:prstGeom prst="hexagon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육각형 31"/>
          <p:cNvSpPr/>
          <p:nvPr/>
        </p:nvSpPr>
        <p:spPr>
          <a:xfrm>
            <a:off x="6625051" y="3363925"/>
            <a:ext cx="1998000" cy="1836000"/>
          </a:xfrm>
          <a:prstGeom prst="hexagon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육각형 32"/>
          <p:cNvSpPr/>
          <p:nvPr/>
        </p:nvSpPr>
        <p:spPr>
          <a:xfrm>
            <a:off x="8159925" y="4306461"/>
            <a:ext cx="1998000" cy="1836000"/>
          </a:xfrm>
          <a:prstGeom prst="hexagon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03387" y="4291552"/>
            <a:ext cx="1980000" cy="1818000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78665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19474" y="490139"/>
            <a:ext cx="1141114" cy="1004117"/>
            <a:chOff x="719474" y="490139"/>
            <a:chExt cx="1141114" cy="1004117"/>
          </a:xfrm>
        </p:grpSpPr>
        <p:sp>
          <p:nvSpPr>
            <p:cNvPr id="10" name="이등변 삼각형 9"/>
            <p:cNvSpPr>
              <a:spLocks/>
            </p:cNvSpPr>
            <p:nvPr/>
          </p:nvSpPr>
          <p:spPr>
            <a:xfrm>
              <a:off x="719474" y="490139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7184" y="847925"/>
              <a:ext cx="11134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err="1">
                  <a:solidFill>
                    <a:schemeClr val="bg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번외</a:t>
              </a:r>
              <a:endParaRPr lang="ko-KR" altLang="en-US" sz="3600" b="1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481981"/>
              </p:ext>
            </p:extLst>
          </p:nvPr>
        </p:nvGraphicFramePr>
        <p:xfrm>
          <a:off x="1976584" y="1516056"/>
          <a:ext cx="8128000" cy="4740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236">
                  <a:extLst>
                    <a:ext uri="{9D8B030D-6E8A-4147-A177-3AD203B41FA5}">
                      <a16:colId xmlns:a16="http://schemas.microsoft.com/office/drawing/2014/main" val="3527312035"/>
                    </a:ext>
                  </a:extLst>
                </a:gridCol>
                <a:gridCol w="3602182">
                  <a:extLst>
                    <a:ext uri="{9D8B030D-6E8A-4147-A177-3AD203B41FA5}">
                      <a16:colId xmlns:a16="http://schemas.microsoft.com/office/drawing/2014/main" val="2326020208"/>
                    </a:ext>
                  </a:extLst>
                </a:gridCol>
                <a:gridCol w="541097">
                  <a:extLst>
                    <a:ext uri="{9D8B030D-6E8A-4147-A177-3AD203B41FA5}">
                      <a16:colId xmlns:a16="http://schemas.microsoft.com/office/drawing/2014/main" val="900861459"/>
                    </a:ext>
                  </a:extLst>
                </a:gridCol>
                <a:gridCol w="541097">
                  <a:extLst>
                    <a:ext uri="{9D8B030D-6E8A-4147-A177-3AD203B41FA5}">
                      <a16:colId xmlns:a16="http://schemas.microsoft.com/office/drawing/2014/main" val="1300667271"/>
                    </a:ext>
                  </a:extLst>
                </a:gridCol>
                <a:gridCol w="541097">
                  <a:extLst>
                    <a:ext uri="{9D8B030D-6E8A-4147-A177-3AD203B41FA5}">
                      <a16:colId xmlns:a16="http://schemas.microsoft.com/office/drawing/2014/main" val="626365773"/>
                    </a:ext>
                  </a:extLst>
                </a:gridCol>
                <a:gridCol w="541097">
                  <a:extLst>
                    <a:ext uri="{9D8B030D-6E8A-4147-A177-3AD203B41FA5}">
                      <a16:colId xmlns:a16="http://schemas.microsoft.com/office/drawing/2014/main" val="2548779311"/>
                    </a:ext>
                  </a:extLst>
                </a:gridCol>
                <a:gridCol w="541097">
                  <a:extLst>
                    <a:ext uri="{9D8B030D-6E8A-4147-A177-3AD203B41FA5}">
                      <a16:colId xmlns:a16="http://schemas.microsoft.com/office/drawing/2014/main" val="1620954480"/>
                    </a:ext>
                  </a:extLst>
                </a:gridCol>
                <a:gridCol w="541097">
                  <a:extLst>
                    <a:ext uri="{9D8B030D-6E8A-4147-A177-3AD203B41FA5}">
                      <a16:colId xmlns:a16="http://schemas.microsoft.com/office/drawing/2014/main" val="17545467"/>
                    </a:ext>
                  </a:extLst>
                </a:gridCol>
              </a:tblGrid>
              <a:tr h="391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구분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추진내용</a:t>
                      </a: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추진내용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383123"/>
                  </a:ext>
                </a:extLst>
              </a:tr>
              <a:tr h="39167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4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5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6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8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916746"/>
                  </a:ext>
                </a:extLst>
              </a:tr>
              <a:tr h="395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프로젝트 방향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대상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337261"/>
                  </a:ext>
                </a:extLst>
              </a:tr>
              <a:tr h="395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프로젝트 세부사항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요구사항 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213873"/>
                  </a:ext>
                </a:extLst>
              </a:tr>
              <a:tr h="3956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SW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설계 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(UI</a:t>
                      </a:r>
                      <a:r>
                        <a:rPr lang="en-US" altLang="ko-KR" baseline="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Design, </a:t>
                      </a:r>
                      <a:r>
                        <a:rPr lang="ko-KR" altLang="en-US" baseline="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프로그램 설계</a:t>
                      </a:r>
                      <a:r>
                        <a:rPr lang="en-US" altLang="ko-KR" baseline="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1829859"/>
                  </a:ext>
                </a:extLst>
              </a:tr>
              <a:tr h="3956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DB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686094"/>
                  </a:ext>
                </a:extLst>
              </a:tr>
              <a:tr h="3956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rgbClr val="F3D1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SW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설계 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웹 개발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483258"/>
                  </a:ext>
                </a:extLst>
              </a:tr>
              <a:tr h="3956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SW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설계 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안드로이드 앱 개발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7927035"/>
                  </a:ext>
                </a:extLst>
              </a:tr>
              <a:tr h="3956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Test 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시나리오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90800"/>
                  </a:ext>
                </a:extLst>
              </a:tr>
              <a:tr h="3956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보고서 작성</a:t>
                      </a:r>
                      <a:r>
                        <a:rPr lang="ko-KR" altLang="en-US" baseline="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en-US" altLang="ko-KR" baseline="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(</a:t>
                      </a:r>
                      <a:r>
                        <a:rPr lang="ko-KR" altLang="en-US" baseline="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중간 및 최종</a:t>
                      </a:r>
                      <a:r>
                        <a:rPr lang="en-US" altLang="ko-KR" baseline="0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869623"/>
                  </a:ext>
                </a:extLst>
              </a:tr>
              <a:tr h="3956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8667"/>
                  </a:ext>
                </a:extLst>
              </a:tr>
              <a:tr h="395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오프라인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주 </a:t>
                      </a:r>
                      <a:r>
                        <a:rPr lang="en-US" altLang="ko-KR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회 예정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54625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969988" y="731432"/>
            <a:ext cx="3514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일정 관리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(3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월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~8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월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190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24887" y="2264898"/>
            <a:ext cx="4053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Thank you</a:t>
            </a:r>
            <a:endParaRPr lang="ko-KR" altLang="en-US" sz="66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3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033055" y="2154414"/>
            <a:ext cx="85730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Busking + Road</a:t>
            </a:r>
            <a:endParaRPr lang="ko-KR" altLang="en-US" sz="11500" b="1" dirty="0">
              <a:solidFill>
                <a:schemeClr val="accent6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03239" y="3654043"/>
            <a:ext cx="3014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>
                    <a:lumMod val="6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</a:t>
            </a:r>
            <a:r>
              <a:rPr lang="ko-KR" altLang="en-US" sz="7200" dirty="0">
                <a:solidFill>
                  <a:schemeClr val="bg1">
                    <a:lumMod val="6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거리</a:t>
            </a:r>
            <a:r>
              <a:rPr lang="en-US" altLang="ko-KR" sz="7200" dirty="0">
                <a:solidFill>
                  <a:schemeClr val="bg1">
                    <a:lumMod val="6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sz="7200" dirty="0">
              <a:solidFill>
                <a:schemeClr val="bg1">
                  <a:lumMod val="65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8257" y="3662095"/>
            <a:ext cx="390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>
                    <a:lumMod val="6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</a:t>
            </a:r>
            <a:r>
              <a:rPr lang="ko-KR" altLang="en-US" sz="7200" dirty="0" err="1">
                <a:solidFill>
                  <a:schemeClr val="bg1">
                    <a:lumMod val="6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버스킹</a:t>
            </a:r>
            <a:r>
              <a:rPr lang="en-US" altLang="ko-KR" sz="7200" dirty="0">
                <a:solidFill>
                  <a:schemeClr val="bg1">
                    <a:lumMod val="65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sz="7200" dirty="0">
              <a:solidFill>
                <a:schemeClr val="bg1">
                  <a:lumMod val="65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145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/>
          <p:cNvSpPr>
            <a:spLocks noChangeAspect="1"/>
          </p:cNvSpPr>
          <p:nvPr/>
        </p:nvSpPr>
        <p:spPr>
          <a:xfrm>
            <a:off x="2145026" y="3087364"/>
            <a:ext cx="792000" cy="79296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77785" y="3319976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>
            <a:off x="4604527" y="3087364"/>
            <a:ext cx="792000" cy="79296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37286" y="3319976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이등변 삼각형 11"/>
          <p:cNvSpPr>
            <a:spLocks noChangeAspect="1"/>
          </p:cNvSpPr>
          <p:nvPr/>
        </p:nvSpPr>
        <p:spPr>
          <a:xfrm>
            <a:off x="7031268" y="3087364"/>
            <a:ext cx="792000" cy="79296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64027" y="3319976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" name="이등변 삼각형 13"/>
          <p:cNvSpPr>
            <a:spLocks noChangeAspect="1"/>
          </p:cNvSpPr>
          <p:nvPr/>
        </p:nvSpPr>
        <p:spPr>
          <a:xfrm>
            <a:off x="9490769" y="3087364"/>
            <a:ext cx="792000" cy="79296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23528" y="3319976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endParaRPr lang="ko-KR" altLang="en-US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6598" y="4027862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서비스의 이유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92640" y="4024511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경쟁사 분석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34797" y="40245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기능 정의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94296" y="40245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 도구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821316" y="628234"/>
            <a:ext cx="1930564" cy="604910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Contents</a:t>
            </a:r>
            <a:endParaRPr lang="ko-KR" altLang="en-US" sz="28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9494452" y="539821"/>
            <a:ext cx="0" cy="638492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633026" y="628234"/>
            <a:ext cx="223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Busking + Road</a:t>
            </a:r>
            <a:endParaRPr lang="ko-KR" altLang="en-US" sz="24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04977" y="960065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거리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75258" y="97732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버스킹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92825" y="4568799"/>
            <a:ext cx="8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필요성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9067" y="4568800"/>
            <a:ext cx="8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부기능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51133" y="4568800"/>
            <a:ext cx="115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Tool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68244" y="4568799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 및 비교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06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>
            <a:spLocks noChangeAspect="1"/>
          </p:cNvSpPr>
          <p:nvPr/>
        </p:nvSpPr>
        <p:spPr>
          <a:xfrm>
            <a:off x="5177345" y="1545821"/>
            <a:ext cx="1797803" cy="18000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69051" y="2093602"/>
            <a:ext cx="1486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endParaRPr lang="ko-KR" altLang="en-US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0455" y="3663262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서비스의 이유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46984" y="4688589"/>
            <a:ext cx="1130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필요성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목적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593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3474" y="1543628"/>
            <a:ext cx="9029364" cy="47183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36255" y="762159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1-1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필요성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0673" y="3302626"/>
            <a:ext cx="5254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atin typeface="+mj-ea"/>
                <a:ea typeface="+mj-ea"/>
              </a:rPr>
              <a:t>1,007,000 </a:t>
            </a:r>
            <a:r>
              <a:rPr lang="ko-KR" altLang="en-US" sz="4000" b="1" dirty="0">
                <a:latin typeface="+mj-ea"/>
                <a:ea typeface="+mj-ea"/>
              </a:rPr>
              <a:t>명</a:t>
            </a:r>
            <a:endParaRPr lang="ko-KR" altLang="en-US" sz="7200" b="1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7079" y="6253565"/>
            <a:ext cx="451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(2015</a:t>
            </a:r>
            <a:r>
              <a:rPr lang="ko-KR" altLang="en-US" b="1" dirty="0"/>
              <a:t>년 기준 하루 평균 홍대 </a:t>
            </a:r>
            <a:r>
              <a:rPr lang="ko-KR" altLang="en-US" b="1" dirty="0" err="1"/>
              <a:t>입구역</a:t>
            </a:r>
            <a:r>
              <a:rPr lang="ko-KR" altLang="en-US" b="1" dirty="0"/>
              <a:t> 이용객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719474" y="473818"/>
            <a:ext cx="1044000" cy="1100002"/>
            <a:chOff x="719474" y="1790968"/>
            <a:chExt cx="1044000" cy="1100002"/>
          </a:xfrm>
        </p:grpSpPr>
        <p:sp>
          <p:nvSpPr>
            <p:cNvPr id="13" name="이등변 삼각형 12"/>
            <p:cNvSpPr>
              <a:spLocks/>
            </p:cNvSpPr>
            <p:nvPr/>
          </p:nvSpPr>
          <p:spPr>
            <a:xfrm>
              <a:off x="719474" y="1790968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4794" y="2059973"/>
              <a:ext cx="868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37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3474" y="1543628"/>
            <a:ext cx="9029364" cy="47183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37174" y="762160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1-1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필요성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18120" y="2147170"/>
            <a:ext cx="720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atin typeface="+mj-ea"/>
                <a:ea typeface="+mj-ea"/>
              </a:rPr>
              <a:t>1</a:t>
            </a:r>
            <a:endParaRPr lang="ko-KR" altLang="en-US" sz="7200" b="1" dirty="0"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2876155" y="3708441"/>
            <a:ext cx="680400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50673" y="4069384"/>
            <a:ext cx="5254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atin typeface="+mj-ea"/>
                <a:ea typeface="+mj-ea"/>
              </a:rPr>
              <a:t>1,007,000 </a:t>
            </a:r>
            <a:r>
              <a:rPr lang="ko-KR" altLang="en-US" sz="4000" b="1" dirty="0">
                <a:latin typeface="+mj-ea"/>
                <a:ea typeface="+mj-ea"/>
              </a:rPr>
              <a:t>명</a:t>
            </a:r>
            <a:endParaRPr lang="ko-KR" altLang="en-US" sz="7200" b="1" dirty="0">
              <a:latin typeface="+mj-ea"/>
              <a:ea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19474" y="473818"/>
            <a:ext cx="1044000" cy="1100002"/>
            <a:chOff x="719474" y="1790968"/>
            <a:chExt cx="1044000" cy="1100002"/>
          </a:xfrm>
        </p:grpSpPr>
        <p:sp>
          <p:nvSpPr>
            <p:cNvPr id="16" name="이등변 삼각형 15"/>
            <p:cNvSpPr>
              <a:spLocks/>
            </p:cNvSpPr>
            <p:nvPr/>
          </p:nvSpPr>
          <p:spPr>
            <a:xfrm>
              <a:off x="719474" y="1790968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4794" y="2059973"/>
              <a:ext cx="868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652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6761"/>
          <a:stretch/>
        </p:blipFill>
        <p:spPr>
          <a:xfrm>
            <a:off x="752055" y="1745630"/>
            <a:ext cx="3173929" cy="36418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r="2875"/>
          <a:stretch/>
        </p:blipFill>
        <p:spPr>
          <a:xfrm>
            <a:off x="4508462" y="1745631"/>
            <a:ext cx="3173929" cy="3641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617" y="1745630"/>
            <a:ext cx="3108901" cy="36418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7012" y="5510597"/>
            <a:ext cx="6676828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SNS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통해 정보를 접할 수 밖에 없는 현실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19474" y="473818"/>
            <a:ext cx="1044000" cy="1100002"/>
            <a:chOff x="719474" y="1790968"/>
            <a:chExt cx="1044000" cy="1100002"/>
          </a:xfrm>
        </p:grpSpPr>
        <p:sp>
          <p:nvSpPr>
            <p:cNvPr id="17" name="이등변 삼각형 16"/>
            <p:cNvSpPr>
              <a:spLocks/>
            </p:cNvSpPr>
            <p:nvPr/>
          </p:nvSpPr>
          <p:spPr>
            <a:xfrm>
              <a:off x="719474" y="1790968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4794" y="2059973"/>
              <a:ext cx="868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437174" y="762160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1-2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265100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ownloads\6163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65200" b="95100" l="77161" r="94344"/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58" t="65060" r="8378" b="3623"/>
          <a:stretch/>
        </p:blipFill>
        <p:spPr bwMode="auto">
          <a:xfrm>
            <a:off x="2053085" y="4050533"/>
            <a:ext cx="697287" cy="145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62486" y="5356465"/>
            <a:ext cx="1921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김 </a:t>
            </a:r>
            <a:r>
              <a:rPr lang="en-US" altLang="ko-KR" sz="1400" dirty="0"/>
              <a:t>OO</a:t>
            </a:r>
            <a:r>
              <a:rPr lang="ko-KR" altLang="en-US" sz="1400" dirty="0"/>
              <a:t>양 </a:t>
            </a:r>
            <a:r>
              <a:rPr lang="en-US" altLang="ko-KR" sz="1400" dirty="0"/>
              <a:t>(22</a:t>
            </a:r>
            <a:r>
              <a:rPr lang="ko-KR" altLang="en-US" sz="1400" dirty="0"/>
              <a:t>세</a:t>
            </a:r>
            <a:r>
              <a:rPr lang="en-US" altLang="ko-KR" sz="1400" dirty="0"/>
              <a:t>)/</a:t>
            </a:r>
            <a:r>
              <a:rPr lang="ko-KR" altLang="en-US" sz="1400" dirty="0"/>
              <a:t>대학생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3736" y="4488055"/>
            <a:ext cx="825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제가 좋아하는 예술가와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자유롭게 소통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하고 싶어요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!”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Picture 2" descr="C:\Users\User\Downloads\61630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00" b="33000" l="42903" r="608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19" t="6615" r="40698" b="68062"/>
          <a:stretch/>
        </p:blipFill>
        <p:spPr bwMode="auto">
          <a:xfrm>
            <a:off x="2034149" y="2118336"/>
            <a:ext cx="746975" cy="11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68393" y="3218661"/>
            <a:ext cx="1914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장 </a:t>
            </a:r>
            <a:r>
              <a:rPr lang="en-US" altLang="ko-KR" sz="1400" dirty="0"/>
              <a:t>OO</a:t>
            </a:r>
            <a:r>
              <a:rPr lang="ko-KR" altLang="en-US" sz="1400" dirty="0"/>
              <a:t>군 </a:t>
            </a:r>
            <a:r>
              <a:rPr lang="en-US" altLang="ko-KR" sz="1400" dirty="0"/>
              <a:t>(23</a:t>
            </a:r>
            <a:r>
              <a:rPr lang="ko-KR" altLang="en-US" sz="1400" dirty="0"/>
              <a:t>세</a:t>
            </a:r>
            <a:r>
              <a:rPr lang="en-US" altLang="ko-KR" sz="1400" dirty="0"/>
              <a:t>)/</a:t>
            </a:r>
            <a:r>
              <a:rPr lang="ko-KR" altLang="en-US" sz="1400" dirty="0"/>
              <a:t>대학생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7787" y="2356886"/>
            <a:ext cx="6425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평소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버스킹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하고 있는지 알고 싶었는데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정보를 접할 수 있는 방법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없었어요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92009" y="762160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1-2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목적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719474" y="473818"/>
            <a:ext cx="1044000" cy="1100002"/>
            <a:chOff x="719474" y="1790968"/>
            <a:chExt cx="1044000" cy="1100002"/>
          </a:xfrm>
        </p:grpSpPr>
        <p:sp>
          <p:nvSpPr>
            <p:cNvPr id="17" name="이등변 삼각형 16"/>
            <p:cNvSpPr>
              <a:spLocks/>
            </p:cNvSpPr>
            <p:nvPr/>
          </p:nvSpPr>
          <p:spPr>
            <a:xfrm>
              <a:off x="719474" y="1790968"/>
              <a:ext cx="1044000" cy="943043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4794" y="2059973"/>
              <a:ext cx="8687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9379052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Basi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934</TotalTime>
  <Words>698</Words>
  <Application>Microsoft Office PowerPoint</Application>
  <PresentationFormat>와이드스크린</PresentationFormat>
  <Paragraphs>182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12롯데마트행복Bold</vt:lpstr>
      <vt:lpstr>Avengeance Heroic Avenger</vt:lpstr>
      <vt:lpstr>Agency FB</vt:lpstr>
      <vt:lpstr>12롯데마트드림Bold</vt:lpstr>
      <vt:lpstr>맑은 고딕</vt:lpstr>
      <vt:lpstr>Corbel</vt:lpstr>
      <vt:lpstr>12롯데마트드림Light</vt:lpstr>
      <vt:lpstr>기본</vt:lpstr>
      <vt:lpstr>BusKing’s Road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BusKing 더 이상은 Naver..?</dc:title>
  <dc:creator>심진선</dc:creator>
  <cp:lastModifiedBy>장철운</cp:lastModifiedBy>
  <cp:revision>114</cp:revision>
  <dcterms:created xsi:type="dcterms:W3CDTF">2016-03-28T09:43:12Z</dcterms:created>
  <dcterms:modified xsi:type="dcterms:W3CDTF">2016-06-26T17:22:32Z</dcterms:modified>
</cp:coreProperties>
</file>